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23"/>
  </p:notesMasterIdLst>
  <p:handoutMasterIdLst>
    <p:handoutMasterId r:id="rId24"/>
  </p:handoutMasterIdLst>
  <p:sldIdLst>
    <p:sldId id="903" r:id="rId3"/>
    <p:sldId id="944" r:id="rId4"/>
    <p:sldId id="981" r:id="rId5"/>
    <p:sldId id="969" r:id="rId6"/>
    <p:sldId id="970" r:id="rId7"/>
    <p:sldId id="972" r:id="rId8"/>
    <p:sldId id="1045" r:id="rId9"/>
    <p:sldId id="1044" r:id="rId10"/>
    <p:sldId id="1005" r:id="rId11"/>
    <p:sldId id="1006" r:id="rId12"/>
    <p:sldId id="978" r:id="rId13"/>
    <p:sldId id="960" r:id="rId14"/>
    <p:sldId id="986" r:id="rId15"/>
    <p:sldId id="994" r:id="rId16"/>
    <p:sldId id="993" r:id="rId17"/>
    <p:sldId id="996" r:id="rId18"/>
    <p:sldId id="973" r:id="rId19"/>
    <p:sldId id="974" r:id="rId20"/>
    <p:sldId id="975" r:id="rId21"/>
    <p:sldId id="991" r:id="rId22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047" autoAdjust="0"/>
  </p:normalViewPr>
  <p:slideViewPr>
    <p:cSldViewPr>
      <p:cViewPr varScale="1">
        <p:scale>
          <a:sx n="105" d="100"/>
          <a:sy n="105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9DA4D-380D-4A83-935E-670BA4411E0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FEB2A54-D4C8-4D8D-B898-992EFC9CA0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Artificial Narrow Intelligence </a:t>
          </a:r>
        </a:p>
        <a:p>
          <a:pPr>
            <a:lnSpc>
              <a:spcPct val="100000"/>
            </a:lnSpc>
          </a:pPr>
          <a:r>
            <a:rPr lang="en-US" sz="2000" b="1" dirty="0"/>
            <a:t>(ANI)</a:t>
          </a:r>
          <a:endParaRPr lang="en-US" sz="2000" dirty="0"/>
        </a:p>
      </dgm:t>
    </dgm:pt>
    <dgm:pt modelId="{48D47E71-9399-4BF7-ADEB-65E1C7DF5517}" type="parTrans" cxnId="{84B70745-4DD7-46A4-A5C5-5D3D45B3C2A4}">
      <dgm:prSet/>
      <dgm:spPr/>
      <dgm:t>
        <a:bodyPr/>
        <a:lstStyle/>
        <a:p>
          <a:endParaRPr lang="en-US"/>
        </a:p>
      </dgm:t>
    </dgm:pt>
    <dgm:pt modelId="{0991E1E2-091A-44BE-BFCA-20727E30E54E}" type="sibTrans" cxnId="{84B70745-4DD7-46A4-A5C5-5D3D45B3C2A4}">
      <dgm:prSet/>
      <dgm:spPr/>
      <dgm:t>
        <a:bodyPr/>
        <a:lstStyle/>
        <a:p>
          <a:endParaRPr lang="en-US"/>
        </a:p>
      </dgm:t>
    </dgm:pt>
    <dgm:pt modelId="{0C391ABA-755B-4897-A26D-775883CAD4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Machine intelligence that equals to or exceeds human intelligence or efficiency </a:t>
          </a:r>
          <a:r>
            <a:rPr lang="en-US" sz="1600" dirty="0">
              <a:solidFill>
                <a:srgbClr val="C00000"/>
              </a:solidFill>
            </a:rPr>
            <a:t>at specific task</a:t>
          </a:r>
        </a:p>
      </dgm:t>
    </dgm:pt>
    <dgm:pt modelId="{0561DB3C-1830-478E-BCF2-E29F27C6D175}" type="parTrans" cxnId="{0722ED39-D2E4-418D-9CB9-9D2AEE2BBBAF}">
      <dgm:prSet/>
      <dgm:spPr/>
      <dgm:t>
        <a:bodyPr/>
        <a:lstStyle/>
        <a:p>
          <a:endParaRPr lang="en-US"/>
        </a:p>
      </dgm:t>
    </dgm:pt>
    <dgm:pt modelId="{20AC0ADD-8865-416D-B923-9D83512159BF}" type="sibTrans" cxnId="{0722ED39-D2E4-418D-9CB9-9D2AEE2BBBAF}">
      <dgm:prSet/>
      <dgm:spPr/>
      <dgm:t>
        <a:bodyPr/>
        <a:lstStyle/>
        <a:p>
          <a:endParaRPr lang="en-US"/>
        </a:p>
      </dgm:t>
    </dgm:pt>
    <dgm:pt modelId="{AB5C4670-8EE1-402C-9420-95C2584162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Artificial General Intelligence </a:t>
          </a:r>
        </a:p>
        <a:p>
          <a:pPr>
            <a:lnSpc>
              <a:spcPct val="100000"/>
            </a:lnSpc>
          </a:pPr>
          <a:r>
            <a:rPr lang="en-US" sz="2000" b="1" dirty="0"/>
            <a:t>(AGI)</a:t>
          </a:r>
          <a:endParaRPr lang="en-US" sz="2000" dirty="0"/>
        </a:p>
      </dgm:t>
    </dgm:pt>
    <dgm:pt modelId="{2507ED84-DA6D-432E-AEED-138F5F88E454}" type="parTrans" cxnId="{F612EAC5-CFFD-4B8E-8EF7-E6E0BC64D85A}">
      <dgm:prSet/>
      <dgm:spPr/>
      <dgm:t>
        <a:bodyPr/>
        <a:lstStyle/>
        <a:p>
          <a:endParaRPr lang="en-US"/>
        </a:p>
      </dgm:t>
    </dgm:pt>
    <dgm:pt modelId="{55445F89-496C-4536-9D64-9D55BC436A53}" type="sibTrans" cxnId="{F612EAC5-CFFD-4B8E-8EF7-E6E0BC64D85A}">
      <dgm:prSet/>
      <dgm:spPr/>
      <dgm:t>
        <a:bodyPr/>
        <a:lstStyle/>
        <a:p>
          <a:endParaRPr lang="en-US"/>
        </a:p>
      </dgm:t>
    </dgm:pt>
    <dgm:pt modelId="{AB1390FC-EBCE-4349-BC1A-3FC3B37CDF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 machine with the ability to apply intelligence to </a:t>
          </a:r>
          <a:r>
            <a:rPr lang="en-US" sz="1600" dirty="0">
              <a:solidFill>
                <a:srgbClr val="C00000"/>
              </a:solidFill>
            </a:rPr>
            <a:t>any problem</a:t>
          </a:r>
          <a:r>
            <a:rPr lang="en-US" sz="1600" dirty="0"/>
            <a:t>, rather than just one specific problem</a:t>
          </a:r>
        </a:p>
      </dgm:t>
    </dgm:pt>
    <dgm:pt modelId="{7B5E3AB3-49E7-4AC0-AB52-66169816052F}" type="parTrans" cxnId="{5E76724D-B3AF-4080-AB16-77862ED7D6C7}">
      <dgm:prSet/>
      <dgm:spPr/>
      <dgm:t>
        <a:bodyPr/>
        <a:lstStyle/>
        <a:p>
          <a:endParaRPr lang="en-US"/>
        </a:p>
      </dgm:t>
    </dgm:pt>
    <dgm:pt modelId="{2214EC91-DDC4-4004-BD52-209BEDE9AD29}" type="sibTrans" cxnId="{5E76724D-B3AF-4080-AB16-77862ED7D6C7}">
      <dgm:prSet/>
      <dgm:spPr/>
      <dgm:t>
        <a:bodyPr/>
        <a:lstStyle/>
        <a:p>
          <a:endParaRPr lang="en-US"/>
        </a:p>
      </dgm:t>
    </dgm:pt>
    <dgm:pt modelId="{62A33B12-84AC-4B65-A69C-5CB7B5E3DC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Artificial Superintelligence (ASI)</a:t>
          </a:r>
          <a:endParaRPr lang="en-US" sz="2000" dirty="0"/>
        </a:p>
      </dgm:t>
    </dgm:pt>
    <dgm:pt modelId="{1035CEED-9752-4385-9A81-21FDC5D446CB}" type="parTrans" cxnId="{2D35F65F-25F3-4938-BBE0-0D882037B440}">
      <dgm:prSet/>
      <dgm:spPr/>
      <dgm:t>
        <a:bodyPr/>
        <a:lstStyle/>
        <a:p>
          <a:endParaRPr lang="en-US"/>
        </a:p>
      </dgm:t>
    </dgm:pt>
    <dgm:pt modelId="{2B8ADF43-1F97-4476-9238-4E643538A54C}" type="sibTrans" cxnId="{2D35F65F-25F3-4938-BBE0-0D882037B440}">
      <dgm:prSet/>
      <dgm:spPr/>
      <dgm:t>
        <a:bodyPr/>
        <a:lstStyle/>
        <a:p>
          <a:endParaRPr lang="en-US"/>
        </a:p>
      </dgm:t>
    </dgm:pt>
    <dgm:pt modelId="{E7EE6D21-5DEA-4B0A-89EF-5A32585BE3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An intellect that is much smarter than the best human brains in </a:t>
          </a:r>
          <a:r>
            <a:rPr lang="en-US" sz="1600" dirty="0">
              <a:solidFill>
                <a:srgbClr val="C00000"/>
              </a:solidFill>
            </a:rPr>
            <a:t>practically every field</a:t>
          </a:r>
        </a:p>
      </dgm:t>
    </dgm:pt>
    <dgm:pt modelId="{6E0A1AE5-64C0-456B-9193-8D1C43456E54}" type="parTrans" cxnId="{C540E2A5-EDA6-4076-A82B-7E05620761AE}">
      <dgm:prSet/>
      <dgm:spPr/>
      <dgm:t>
        <a:bodyPr/>
        <a:lstStyle/>
        <a:p>
          <a:endParaRPr lang="en-US"/>
        </a:p>
      </dgm:t>
    </dgm:pt>
    <dgm:pt modelId="{8071B4FF-AAB3-4E1E-901A-EA503A2DD815}" type="sibTrans" cxnId="{C540E2A5-EDA6-4076-A82B-7E05620761AE}">
      <dgm:prSet/>
      <dgm:spPr/>
      <dgm:t>
        <a:bodyPr/>
        <a:lstStyle/>
        <a:p>
          <a:endParaRPr lang="en-US"/>
        </a:p>
      </dgm:t>
    </dgm:pt>
    <dgm:pt modelId="{94F74457-F327-4608-AA22-F1F6C64253D8}" type="pres">
      <dgm:prSet presAssocID="{8189DA4D-380D-4A83-935E-670BA4411E07}" presName="root" presStyleCnt="0">
        <dgm:presLayoutVars>
          <dgm:dir/>
          <dgm:resizeHandles val="exact"/>
        </dgm:presLayoutVars>
      </dgm:prSet>
      <dgm:spPr/>
    </dgm:pt>
    <dgm:pt modelId="{A4893930-4980-4002-8FE6-6484C066D4AE}" type="pres">
      <dgm:prSet presAssocID="{4FEB2A54-D4C8-4D8D-B898-992EFC9CA04E}" presName="compNode" presStyleCnt="0"/>
      <dgm:spPr/>
    </dgm:pt>
    <dgm:pt modelId="{6F1AB3E4-3484-432E-AE8A-6B746105830E}" type="pres">
      <dgm:prSet presAssocID="{4FEB2A54-D4C8-4D8D-B898-992EFC9CA04E}" presName="bgRect" presStyleLbl="bgShp" presStyleIdx="0" presStyleCnt="3" custLinFactNeighborX="322" custLinFactNeighborY="-17243"/>
      <dgm:spPr/>
    </dgm:pt>
    <dgm:pt modelId="{B9073B7D-5AC0-4EC3-8AFF-F60566F2E114}" type="pres">
      <dgm:prSet presAssocID="{4FEB2A54-D4C8-4D8D-B898-992EFC9CA0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B689939-6728-42B6-9635-E399DD566BC5}" type="pres">
      <dgm:prSet presAssocID="{4FEB2A54-D4C8-4D8D-B898-992EFC9CA04E}" presName="spaceRect" presStyleCnt="0"/>
      <dgm:spPr/>
    </dgm:pt>
    <dgm:pt modelId="{97813B79-FA8A-4A49-BDD9-6BF7F981DE77}" type="pres">
      <dgm:prSet presAssocID="{4FEB2A54-D4C8-4D8D-B898-992EFC9CA04E}" presName="parTx" presStyleLbl="revTx" presStyleIdx="0" presStyleCnt="6">
        <dgm:presLayoutVars>
          <dgm:chMax val="0"/>
          <dgm:chPref val="0"/>
        </dgm:presLayoutVars>
      </dgm:prSet>
      <dgm:spPr/>
    </dgm:pt>
    <dgm:pt modelId="{DDF81F39-6A68-4CC5-9FAC-BFD6BCAAF30B}" type="pres">
      <dgm:prSet presAssocID="{4FEB2A54-D4C8-4D8D-B898-992EFC9CA04E}" presName="desTx" presStyleLbl="revTx" presStyleIdx="1" presStyleCnt="6">
        <dgm:presLayoutVars/>
      </dgm:prSet>
      <dgm:spPr/>
    </dgm:pt>
    <dgm:pt modelId="{C76D2759-2C6D-4814-B5C3-F5570150D075}" type="pres">
      <dgm:prSet presAssocID="{0991E1E2-091A-44BE-BFCA-20727E30E54E}" presName="sibTrans" presStyleCnt="0"/>
      <dgm:spPr/>
    </dgm:pt>
    <dgm:pt modelId="{E0BDAEFE-43CF-4FFA-A8B3-D2C4B91BB1E1}" type="pres">
      <dgm:prSet presAssocID="{AB5C4670-8EE1-402C-9420-95C258416253}" presName="compNode" presStyleCnt="0"/>
      <dgm:spPr/>
    </dgm:pt>
    <dgm:pt modelId="{20400F18-FAF9-40BB-A3AD-706EBDECC16C}" type="pres">
      <dgm:prSet presAssocID="{AB5C4670-8EE1-402C-9420-95C258416253}" presName="bgRect" presStyleLbl="bgShp" presStyleIdx="1" presStyleCnt="3"/>
      <dgm:spPr/>
    </dgm:pt>
    <dgm:pt modelId="{56CA26AC-DD91-4017-B2B1-A705DD1DB05A}" type="pres">
      <dgm:prSet presAssocID="{AB5C4670-8EE1-402C-9420-95C2584162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294D1820-3768-4D16-BA00-4ECF0A8BD6A0}" type="pres">
      <dgm:prSet presAssocID="{AB5C4670-8EE1-402C-9420-95C258416253}" presName="spaceRect" presStyleCnt="0"/>
      <dgm:spPr/>
    </dgm:pt>
    <dgm:pt modelId="{13F164D6-C2D8-4FF5-9039-6FDED0D79D88}" type="pres">
      <dgm:prSet presAssocID="{AB5C4670-8EE1-402C-9420-95C258416253}" presName="parTx" presStyleLbl="revTx" presStyleIdx="2" presStyleCnt="6">
        <dgm:presLayoutVars>
          <dgm:chMax val="0"/>
          <dgm:chPref val="0"/>
        </dgm:presLayoutVars>
      </dgm:prSet>
      <dgm:spPr/>
    </dgm:pt>
    <dgm:pt modelId="{BAB42887-59F9-4368-80D0-EC308606F4B5}" type="pres">
      <dgm:prSet presAssocID="{AB5C4670-8EE1-402C-9420-95C258416253}" presName="desTx" presStyleLbl="revTx" presStyleIdx="3" presStyleCnt="6">
        <dgm:presLayoutVars/>
      </dgm:prSet>
      <dgm:spPr/>
    </dgm:pt>
    <dgm:pt modelId="{1BD25515-2402-4427-B498-D09CE6ED2314}" type="pres">
      <dgm:prSet presAssocID="{55445F89-496C-4536-9D64-9D55BC436A53}" presName="sibTrans" presStyleCnt="0"/>
      <dgm:spPr/>
    </dgm:pt>
    <dgm:pt modelId="{90B869EF-7345-45DC-98CD-0FB9D3A6AB32}" type="pres">
      <dgm:prSet presAssocID="{62A33B12-84AC-4B65-A69C-5CB7B5E3DC60}" presName="compNode" presStyleCnt="0"/>
      <dgm:spPr/>
    </dgm:pt>
    <dgm:pt modelId="{BF69E1C0-DC8C-42D1-8B8E-7AC8D59DE0F3}" type="pres">
      <dgm:prSet presAssocID="{62A33B12-84AC-4B65-A69C-5CB7B5E3DC60}" presName="bgRect" presStyleLbl="bgShp" presStyleIdx="2" presStyleCnt="3"/>
      <dgm:spPr/>
    </dgm:pt>
    <dgm:pt modelId="{7B1DF979-BF11-4611-80EB-EE2E7BD2FDEE}" type="pres">
      <dgm:prSet presAssocID="{62A33B12-84AC-4B65-A69C-5CB7B5E3DC60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9222F02-6F24-4280-B962-847E29DF94BB}" type="pres">
      <dgm:prSet presAssocID="{62A33B12-84AC-4B65-A69C-5CB7B5E3DC60}" presName="spaceRect" presStyleCnt="0"/>
      <dgm:spPr/>
    </dgm:pt>
    <dgm:pt modelId="{E893EDC4-819C-4294-B7E4-FC3FBAAB175A}" type="pres">
      <dgm:prSet presAssocID="{62A33B12-84AC-4B65-A69C-5CB7B5E3DC60}" presName="parTx" presStyleLbl="revTx" presStyleIdx="4" presStyleCnt="6">
        <dgm:presLayoutVars>
          <dgm:chMax val="0"/>
          <dgm:chPref val="0"/>
        </dgm:presLayoutVars>
      </dgm:prSet>
      <dgm:spPr/>
    </dgm:pt>
    <dgm:pt modelId="{ECD3417A-8AAC-4211-A1A7-DEA62E37BA77}" type="pres">
      <dgm:prSet presAssocID="{62A33B12-84AC-4B65-A69C-5CB7B5E3DC60}" presName="desTx" presStyleLbl="revTx" presStyleIdx="5" presStyleCnt="6">
        <dgm:presLayoutVars/>
      </dgm:prSet>
      <dgm:spPr/>
    </dgm:pt>
  </dgm:ptLst>
  <dgm:cxnLst>
    <dgm:cxn modelId="{5F724E0E-E6FC-4425-B590-685004AF0D79}" type="presOf" srcId="{AB1390FC-EBCE-4349-BC1A-3FC3B37CDF1D}" destId="{BAB42887-59F9-4368-80D0-EC308606F4B5}" srcOrd="0" destOrd="0" presId="urn:microsoft.com/office/officeart/2018/2/layout/IconVerticalSolidList"/>
    <dgm:cxn modelId="{0B158310-1FBE-4F79-963E-1E5D7B52F42F}" type="presOf" srcId="{E7EE6D21-5DEA-4B0A-89EF-5A32585BE347}" destId="{ECD3417A-8AAC-4211-A1A7-DEA62E37BA77}" srcOrd="0" destOrd="0" presId="urn:microsoft.com/office/officeart/2018/2/layout/IconVerticalSolidList"/>
    <dgm:cxn modelId="{3FD27928-B9ED-4C43-B2D3-0B04F2D51760}" type="presOf" srcId="{AB5C4670-8EE1-402C-9420-95C258416253}" destId="{13F164D6-C2D8-4FF5-9039-6FDED0D79D88}" srcOrd="0" destOrd="0" presId="urn:microsoft.com/office/officeart/2018/2/layout/IconVerticalSolidList"/>
    <dgm:cxn modelId="{0722ED39-D2E4-418D-9CB9-9D2AEE2BBBAF}" srcId="{4FEB2A54-D4C8-4D8D-B898-992EFC9CA04E}" destId="{0C391ABA-755B-4897-A26D-775883CAD435}" srcOrd="0" destOrd="0" parTransId="{0561DB3C-1830-478E-BCF2-E29F27C6D175}" sibTransId="{20AC0ADD-8865-416D-B923-9D83512159BF}"/>
    <dgm:cxn modelId="{2D35F65F-25F3-4938-BBE0-0D882037B440}" srcId="{8189DA4D-380D-4A83-935E-670BA4411E07}" destId="{62A33B12-84AC-4B65-A69C-5CB7B5E3DC60}" srcOrd="2" destOrd="0" parTransId="{1035CEED-9752-4385-9A81-21FDC5D446CB}" sibTransId="{2B8ADF43-1F97-4476-9238-4E643538A54C}"/>
    <dgm:cxn modelId="{8AA3D443-1E8E-47CC-AF67-86A4F7680CE8}" type="presOf" srcId="{0C391ABA-755B-4897-A26D-775883CAD435}" destId="{DDF81F39-6A68-4CC5-9FAC-BFD6BCAAF30B}" srcOrd="0" destOrd="0" presId="urn:microsoft.com/office/officeart/2018/2/layout/IconVerticalSolidList"/>
    <dgm:cxn modelId="{84B70745-4DD7-46A4-A5C5-5D3D45B3C2A4}" srcId="{8189DA4D-380D-4A83-935E-670BA4411E07}" destId="{4FEB2A54-D4C8-4D8D-B898-992EFC9CA04E}" srcOrd="0" destOrd="0" parTransId="{48D47E71-9399-4BF7-ADEB-65E1C7DF5517}" sibTransId="{0991E1E2-091A-44BE-BFCA-20727E30E54E}"/>
    <dgm:cxn modelId="{5E76724D-B3AF-4080-AB16-77862ED7D6C7}" srcId="{AB5C4670-8EE1-402C-9420-95C258416253}" destId="{AB1390FC-EBCE-4349-BC1A-3FC3B37CDF1D}" srcOrd="0" destOrd="0" parTransId="{7B5E3AB3-49E7-4AC0-AB52-66169816052F}" sibTransId="{2214EC91-DDC4-4004-BD52-209BEDE9AD29}"/>
    <dgm:cxn modelId="{F372F39A-93C7-4196-B53B-984B454DA34F}" type="presOf" srcId="{4FEB2A54-D4C8-4D8D-B898-992EFC9CA04E}" destId="{97813B79-FA8A-4A49-BDD9-6BF7F981DE77}" srcOrd="0" destOrd="0" presId="urn:microsoft.com/office/officeart/2018/2/layout/IconVerticalSolidList"/>
    <dgm:cxn modelId="{C540E2A5-EDA6-4076-A82B-7E05620761AE}" srcId="{62A33B12-84AC-4B65-A69C-5CB7B5E3DC60}" destId="{E7EE6D21-5DEA-4B0A-89EF-5A32585BE347}" srcOrd="0" destOrd="0" parTransId="{6E0A1AE5-64C0-456B-9193-8D1C43456E54}" sibTransId="{8071B4FF-AAB3-4E1E-901A-EA503A2DD815}"/>
    <dgm:cxn modelId="{E3B8A4AD-6493-4CEA-A284-9A7F9DE96F8D}" type="presOf" srcId="{62A33B12-84AC-4B65-A69C-5CB7B5E3DC60}" destId="{E893EDC4-819C-4294-B7E4-FC3FBAAB175A}" srcOrd="0" destOrd="0" presId="urn:microsoft.com/office/officeart/2018/2/layout/IconVerticalSolidList"/>
    <dgm:cxn modelId="{A098A8BD-1D15-4E75-BF8F-2A4CB48FB53C}" type="presOf" srcId="{8189DA4D-380D-4A83-935E-670BA4411E07}" destId="{94F74457-F327-4608-AA22-F1F6C64253D8}" srcOrd="0" destOrd="0" presId="urn:microsoft.com/office/officeart/2018/2/layout/IconVerticalSolidList"/>
    <dgm:cxn modelId="{F612EAC5-CFFD-4B8E-8EF7-E6E0BC64D85A}" srcId="{8189DA4D-380D-4A83-935E-670BA4411E07}" destId="{AB5C4670-8EE1-402C-9420-95C258416253}" srcOrd="1" destOrd="0" parTransId="{2507ED84-DA6D-432E-AEED-138F5F88E454}" sibTransId="{55445F89-496C-4536-9D64-9D55BC436A53}"/>
    <dgm:cxn modelId="{2573E989-0008-4EBC-AA7E-2521FDC6EA11}" type="presParOf" srcId="{94F74457-F327-4608-AA22-F1F6C64253D8}" destId="{A4893930-4980-4002-8FE6-6484C066D4AE}" srcOrd="0" destOrd="0" presId="urn:microsoft.com/office/officeart/2018/2/layout/IconVerticalSolidList"/>
    <dgm:cxn modelId="{A661BC22-9EEE-4CEE-B22D-774D78C01B65}" type="presParOf" srcId="{A4893930-4980-4002-8FE6-6484C066D4AE}" destId="{6F1AB3E4-3484-432E-AE8A-6B746105830E}" srcOrd="0" destOrd="0" presId="urn:microsoft.com/office/officeart/2018/2/layout/IconVerticalSolidList"/>
    <dgm:cxn modelId="{5D28EEAF-A1C2-4762-B00A-DA5CE828A03E}" type="presParOf" srcId="{A4893930-4980-4002-8FE6-6484C066D4AE}" destId="{B9073B7D-5AC0-4EC3-8AFF-F60566F2E114}" srcOrd="1" destOrd="0" presId="urn:microsoft.com/office/officeart/2018/2/layout/IconVerticalSolidList"/>
    <dgm:cxn modelId="{E0A57FF3-CCCB-432D-B9FD-AD7C94CB3AD8}" type="presParOf" srcId="{A4893930-4980-4002-8FE6-6484C066D4AE}" destId="{CB689939-6728-42B6-9635-E399DD566BC5}" srcOrd="2" destOrd="0" presId="urn:microsoft.com/office/officeart/2018/2/layout/IconVerticalSolidList"/>
    <dgm:cxn modelId="{5418CB63-9E81-4954-ABA6-093519C944CE}" type="presParOf" srcId="{A4893930-4980-4002-8FE6-6484C066D4AE}" destId="{97813B79-FA8A-4A49-BDD9-6BF7F981DE77}" srcOrd="3" destOrd="0" presId="urn:microsoft.com/office/officeart/2018/2/layout/IconVerticalSolidList"/>
    <dgm:cxn modelId="{F298901F-378E-4B0D-BECF-82762E512F93}" type="presParOf" srcId="{A4893930-4980-4002-8FE6-6484C066D4AE}" destId="{DDF81F39-6A68-4CC5-9FAC-BFD6BCAAF30B}" srcOrd="4" destOrd="0" presId="urn:microsoft.com/office/officeart/2018/2/layout/IconVerticalSolidList"/>
    <dgm:cxn modelId="{605DF70E-AF26-4D04-95B7-5EAA2D1A4715}" type="presParOf" srcId="{94F74457-F327-4608-AA22-F1F6C64253D8}" destId="{C76D2759-2C6D-4814-B5C3-F5570150D075}" srcOrd="1" destOrd="0" presId="urn:microsoft.com/office/officeart/2018/2/layout/IconVerticalSolidList"/>
    <dgm:cxn modelId="{35E2F7A0-28D5-4F32-B235-8A25B54050DE}" type="presParOf" srcId="{94F74457-F327-4608-AA22-F1F6C64253D8}" destId="{E0BDAEFE-43CF-4FFA-A8B3-D2C4B91BB1E1}" srcOrd="2" destOrd="0" presId="urn:microsoft.com/office/officeart/2018/2/layout/IconVerticalSolidList"/>
    <dgm:cxn modelId="{18C516BE-0DE7-423E-91BC-2B1BBF6DBC82}" type="presParOf" srcId="{E0BDAEFE-43CF-4FFA-A8B3-D2C4B91BB1E1}" destId="{20400F18-FAF9-40BB-A3AD-706EBDECC16C}" srcOrd="0" destOrd="0" presId="urn:microsoft.com/office/officeart/2018/2/layout/IconVerticalSolidList"/>
    <dgm:cxn modelId="{C7783E63-4E1C-492E-BE1D-A24DE237CD00}" type="presParOf" srcId="{E0BDAEFE-43CF-4FFA-A8B3-D2C4B91BB1E1}" destId="{56CA26AC-DD91-4017-B2B1-A705DD1DB05A}" srcOrd="1" destOrd="0" presId="urn:microsoft.com/office/officeart/2018/2/layout/IconVerticalSolidList"/>
    <dgm:cxn modelId="{C81587E2-CA59-4FDA-A0B9-958A4A7D5F8B}" type="presParOf" srcId="{E0BDAEFE-43CF-4FFA-A8B3-D2C4B91BB1E1}" destId="{294D1820-3768-4D16-BA00-4ECF0A8BD6A0}" srcOrd="2" destOrd="0" presId="urn:microsoft.com/office/officeart/2018/2/layout/IconVerticalSolidList"/>
    <dgm:cxn modelId="{7ACFD80E-1671-4C77-AE03-56EE6B66D4B2}" type="presParOf" srcId="{E0BDAEFE-43CF-4FFA-A8B3-D2C4B91BB1E1}" destId="{13F164D6-C2D8-4FF5-9039-6FDED0D79D88}" srcOrd="3" destOrd="0" presId="urn:microsoft.com/office/officeart/2018/2/layout/IconVerticalSolidList"/>
    <dgm:cxn modelId="{5655C088-5FB6-4D5F-878B-8313D8E0CDE0}" type="presParOf" srcId="{E0BDAEFE-43CF-4FFA-A8B3-D2C4B91BB1E1}" destId="{BAB42887-59F9-4368-80D0-EC308606F4B5}" srcOrd="4" destOrd="0" presId="urn:microsoft.com/office/officeart/2018/2/layout/IconVerticalSolidList"/>
    <dgm:cxn modelId="{4D82D288-2108-496E-ACA7-50D932C3C6B1}" type="presParOf" srcId="{94F74457-F327-4608-AA22-F1F6C64253D8}" destId="{1BD25515-2402-4427-B498-D09CE6ED2314}" srcOrd="3" destOrd="0" presId="urn:microsoft.com/office/officeart/2018/2/layout/IconVerticalSolidList"/>
    <dgm:cxn modelId="{601C5EEE-2154-4858-9B56-0F52B368DEAB}" type="presParOf" srcId="{94F74457-F327-4608-AA22-F1F6C64253D8}" destId="{90B869EF-7345-45DC-98CD-0FB9D3A6AB32}" srcOrd="4" destOrd="0" presId="urn:microsoft.com/office/officeart/2018/2/layout/IconVerticalSolidList"/>
    <dgm:cxn modelId="{675EA3E0-63F2-4002-8851-D6BD3B54943E}" type="presParOf" srcId="{90B869EF-7345-45DC-98CD-0FB9D3A6AB32}" destId="{BF69E1C0-DC8C-42D1-8B8E-7AC8D59DE0F3}" srcOrd="0" destOrd="0" presId="urn:microsoft.com/office/officeart/2018/2/layout/IconVerticalSolidList"/>
    <dgm:cxn modelId="{8DF29664-E300-49C6-BE75-CA1B97897671}" type="presParOf" srcId="{90B869EF-7345-45DC-98CD-0FB9D3A6AB32}" destId="{7B1DF979-BF11-4611-80EB-EE2E7BD2FDEE}" srcOrd="1" destOrd="0" presId="urn:microsoft.com/office/officeart/2018/2/layout/IconVerticalSolidList"/>
    <dgm:cxn modelId="{EE51A60B-11E2-4C6F-BDD2-DC24509FA32F}" type="presParOf" srcId="{90B869EF-7345-45DC-98CD-0FB9D3A6AB32}" destId="{D9222F02-6F24-4280-B962-847E29DF94BB}" srcOrd="2" destOrd="0" presId="urn:microsoft.com/office/officeart/2018/2/layout/IconVerticalSolidList"/>
    <dgm:cxn modelId="{9CCB22C2-7E6B-42E1-AEF5-2718BD5E4981}" type="presParOf" srcId="{90B869EF-7345-45DC-98CD-0FB9D3A6AB32}" destId="{E893EDC4-819C-4294-B7E4-FC3FBAAB175A}" srcOrd="3" destOrd="0" presId="urn:microsoft.com/office/officeart/2018/2/layout/IconVerticalSolidList"/>
    <dgm:cxn modelId="{9D9154BF-D250-44CD-85D5-3F7008CA5276}" type="presParOf" srcId="{90B869EF-7345-45DC-98CD-0FB9D3A6AB32}" destId="{ECD3417A-8AAC-4211-A1A7-DEA62E37BA7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AB3E4-3484-432E-AE8A-6B746105830E}">
      <dsp:nvSpPr>
        <dsp:cNvPr id="0" name=""/>
        <dsp:cNvSpPr/>
      </dsp:nvSpPr>
      <dsp:spPr>
        <a:xfrm>
          <a:off x="0" y="0"/>
          <a:ext cx="8229600" cy="12524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73B7D-5AC0-4EC3-8AFF-F60566F2E114}">
      <dsp:nvSpPr>
        <dsp:cNvPr id="0" name=""/>
        <dsp:cNvSpPr/>
      </dsp:nvSpPr>
      <dsp:spPr>
        <a:xfrm>
          <a:off x="378855" y="284555"/>
          <a:ext cx="689502" cy="6888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13B79-FA8A-4A49-BDD9-6BF7F981DE77}">
      <dsp:nvSpPr>
        <dsp:cNvPr id="0" name=""/>
        <dsp:cNvSpPr/>
      </dsp:nvSpPr>
      <dsp:spPr>
        <a:xfrm>
          <a:off x="1447213" y="2761"/>
          <a:ext cx="3703320" cy="1291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689" tIns="136689" rIns="136689" bIns="13668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Artificial Narrow Intelligence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(ANI)</a:t>
          </a:r>
          <a:endParaRPr lang="en-US" sz="2000" kern="1200" dirty="0"/>
        </a:p>
      </dsp:txBody>
      <dsp:txXfrm>
        <a:off x="1447213" y="2761"/>
        <a:ext cx="3703320" cy="1291554"/>
      </dsp:txXfrm>
    </dsp:sp>
    <dsp:sp modelId="{DDF81F39-6A68-4CC5-9FAC-BFD6BCAAF30B}">
      <dsp:nvSpPr>
        <dsp:cNvPr id="0" name=""/>
        <dsp:cNvSpPr/>
      </dsp:nvSpPr>
      <dsp:spPr>
        <a:xfrm>
          <a:off x="5150533" y="2761"/>
          <a:ext cx="3056778" cy="125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47" tIns="132547" rIns="132547" bIns="1325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intelligence that equals to or exceeds human intelligence or efficiency </a:t>
          </a:r>
          <a:r>
            <a:rPr lang="en-US" sz="1600" kern="1200" dirty="0">
              <a:solidFill>
                <a:srgbClr val="C00000"/>
              </a:solidFill>
            </a:rPr>
            <a:t>at specific task</a:t>
          </a:r>
        </a:p>
      </dsp:txBody>
      <dsp:txXfrm>
        <a:off x="5150533" y="2761"/>
        <a:ext cx="3056778" cy="1252416"/>
      </dsp:txXfrm>
    </dsp:sp>
    <dsp:sp modelId="{20400F18-FAF9-40BB-A3AD-706EBDECC16C}">
      <dsp:nvSpPr>
        <dsp:cNvPr id="0" name=""/>
        <dsp:cNvSpPr/>
      </dsp:nvSpPr>
      <dsp:spPr>
        <a:xfrm>
          <a:off x="0" y="1617204"/>
          <a:ext cx="8229600" cy="12524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A26AC-DD91-4017-B2B1-A705DD1DB05A}">
      <dsp:nvSpPr>
        <dsp:cNvPr id="0" name=""/>
        <dsp:cNvSpPr/>
      </dsp:nvSpPr>
      <dsp:spPr>
        <a:xfrm>
          <a:off x="378855" y="1898998"/>
          <a:ext cx="689502" cy="6888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164D6-C2D8-4FF5-9039-6FDED0D79D88}">
      <dsp:nvSpPr>
        <dsp:cNvPr id="0" name=""/>
        <dsp:cNvSpPr/>
      </dsp:nvSpPr>
      <dsp:spPr>
        <a:xfrm>
          <a:off x="1447213" y="1617204"/>
          <a:ext cx="3703320" cy="1291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689" tIns="136689" rIns="136689" bIns="13668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Artificial General Intelligence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(AGI)</a:t>
          </a:r>
          <a:endParaRPr lang="en-US" sz="2000" kern="1200" dirty="0"/>
        </a:p>
      </dsp:txBody>
      <dsp:txXfrm>
        <a:off x="1447213" y="1617204"/>
        <a:ext cx="3703320" cy="1291554"/>
      </dsp:txXfrm>
    </dsp:sp>
    <dsp:sp modelId="{BAB42887-59F9-4368-80D0-EC308606F4B5}">
      <dsp:nvSpPr>
        <dsp:cNvPr id="0" name=""/>
        <dsp:cNvSpPr/>
      </dsp:nvSpPr>
      <dsp:spPr>
        <a:xfrm>
          <a:off x="5150533" y="1617204"/>
          <a:ext cx="3056778" cy="125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47" tIns="132547" rIns="132547" bIns="1325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machine with the ability to apply intelligence to </a:t>
          </a:r>
          <a:r>
            <a:rPr lang="en-US" sz="1600" kern="1200" dirty="0">
              <a:solidFill>
                <a:srgbClr val="C00000"/>
              </a:solidFill>
            </a:rPr>
            <a:t>any problem</a:t>
          </a:r>
          <a:r>
            <a:rPr lang="en-US" sz="1600" kern="1200" dirty="0"/>
            <a:t>, rather than just one specific problem</a:t>
          </a:r>
        </a:p>
      </dsp:txBody>
      <dsp:txXfrm>
        <a:off x="5150533" y="1617204"/>
        <a:ext cx="3056778" cy="1252416"/>
      </dsp:txXfrm>
    </dsp:sp>
    <dsp:sp modelId="{BF69E1C0-DC8C-42D1-8B8E-7AC8D59DE0F3}">
      <dsp:nvSpPr>
        <dsp:cNvPr id="0" name=""/>
        <dsp:cNvSpPr/>
      </dsp:nvSpPr>
      <dsp:spPr>
        <a:xfrm>
          <a:off x="0" y="3231647"/>
          <a:ext cx="8229600" cy="12524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1DF979-BF11-4611-80EB-EE2E7BD2FDEE}">
      <dsp:nvSpPr>
        <dsp:cNvPr id="0" name=""/>
        <dsp:cNvSpPr/>
      </dsp:nvSpPr>
      <dsp:spPr>
        <a:xfrm>
          <a:off x="378855" y="3513440"/>
          <a:ext cx="689502" cy="68882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3EDC4-819C-4294-B7E4-FC3FBAAB175A}">
      <dsp:nvSpPr>
        <dsp:cNvPr id="0" name=""/>
        <dsp:cNvSpPr/>
      </dsp:nvSpPr>
      <dsp:spPr>
        <a:xfrm>
          <a:off x="1447213" y="3231647"/>
          <a:ext cx="3703320" cy="1291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689" tIns="136689" rIns="136689" bIns="13668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Artificial Superintelligence (ASI)</a:t>
          </a:r>
          <a:endParaRPr lang="en-US" sz="2000" kern="1200" dirty="0"/>
        </a:p>
      </dsp:txBody>
      <dsp:txXfrm>
        <a:off x="1447213" y="3231647"/>
        <a:ext cx="3703320" cy="1291554"/>
      </dsp:txXfrm>
    </dsp:sp>
    <dsp:sp modelId="{ECD3417A-8AAC-4211-A1A7-DEA62E37BA77}">
      <dsp:nvSpPr>
        <dsp:cNvPr id="0" name=""/>
        <dsp:cNvSpPr/>
      </dsp:nvSpPr>
      <dsp:spPr>
        <a:xfrm>
          <a:off x="5150533" y="3231647"/>
          <a:ext cx="3056778" cy="125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47" tIns="132547" rIns="132547" bIns="1325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 intellect that is much smarter than the best human brains in </a:t>
          </a:r>
          <a:r>
            <a:rPr lang="en-US" sz="1600" kern="1200" dirty="0">
              <a:solidFill>
                <a:srgbClr val="C00000"/>
              </a:solidFill>
            </a:rPr>
            <a:t>practically every field</a:t>
          </a:r>
        </a:p>
      </dsp:txBody>
      <dsp:txXfrm>
        <a:off x="5150533" y="3231647"/>
        <a:ext cx="3056778" cy="1252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03.06.2020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teral_geniculate_nucleus#:~:text=The%20LGN%20is%20a%20small,are%20present%20in%20both%20hemispheres.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60099"/>
                </a:solidFill>
                <a:latin typeface="Roboto"/>
                <a:hlinkClick r:id="rId3"/>
              </a:rPr>
              <a:t>Lateral geniculate nucleus: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 small, ovoid, ventral projection at the termination of the optic tract on each side of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brain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lateral occipital complex</a:t>
            </a:r>
            <a:endParaRPr lang="en-US" b="0" i="0" u="none" strike="noStrike" dirty="0">
              <a:solidFill>
                <a:srgbClr val="660099"/>
              </a:solidFill>
              <a:effectLst/>
              <a:latin typeface="Roboto"/>
              <a:hlinkClick r:id="rId3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1530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ohang@cs.odu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itran/raccoon_dataset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/>
          <p:cNvSpPr>
            <a:spLocks noChangeArrowheads="1"/>
          </p:cNvSpPr>
          <p:nvPr/>
        </p:nvSpPr>
        <p:spPr bwMode="auto">
          <a:xfrm>
            <a:off x="695325" y="3962400"/>
            <a:ext cx="77533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23850" indent="-323850" defTabSz="865188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 defTabSz="865188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 defTabSz="865188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 defTabSz="8651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65188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2000" dirty="0">
              <a:ea typeface="SimSun" panose="02010600030101010101" pitchFamily="2" charset="-122"/>
            </a:endParaRPr>
          </a:p>
          <a:p>
            <a:pPr algn="ctr" eaLnBrk="1" hangingPunct="1">
              <a:buFontTx/>
              <a:buNone/>
            </a:pPr>
            <a:r>
              <a:rPr lang="en-US" altLang="en-US" sz="2000" b="0" dirty="0"/>
              <a:t>By Yaohang Li, Ph.D.</a:t>
            </a:r>
            <a:br>
              <a:rPr lang="en-US" altLang="en-US" sz="2000" b="0" dirty="0"/>
            </a:br>
            <a:r>
              <a:rPr lang="en-US" altLang="en-US" sz="2000" b="0" dirty="0"/>
              <a:t>Department of Computer Science</a:t>
            </a:r>
            <a:br>
              <a:rPr lang="en-US" altLang="en-US" sz="2000" b="0" dirty="0"/>
            </a:br>
            <a:r>
              <a:rPr lang="en-US" altLang="en-US" sz="2000" b="0" dirty="0"/>
              <a:t>Old Dominion University</a:t>
            </a:r>
            <a:br>
              <a:rPr lang="en-US" altLang="en-US" sz="2000" b="0" dirty="0"/>
            </a:br>
            <a:r>
              <a:rPr lang="en-US" altLang="en-US" sz="2000" b="0" dirty="0">
                <a:hlinkClick r:id="rId2"/>
              </a:rPr>
              <a:t>yaohang@cs.odu.edu</a:t>
            </a:r>
            <a:r>
              <a:rPr lang="en-US" altLang="en-US" sz="2000" b="0" dirty="0"/>
              <a:t> </a:t>
            </a:r>
            <a:endParaRPr lang="en-US" altLang="zh-CN" sz="1800" b="0" u="sng" dirty="0">
              <a:ea typeface="SimSun" panose="02010600030101010101" pitchFamily="2" charset="-122"/>
            </a:endParaRPr>
          </a:p>
        </p:txBody>
      </p:sp>
      <p:sp>
        <p:nvSpPr>
          <p:cNvPr id="4099" name="Rectangle 20"/>
          <p:cNvSpPr>
            <a:spLocks noChangeArrowheads="1"/>
          </p:cNvSpPr>
          <p:nvPr/>
        </p:nvSpPr>
        <p:spPr bwMode="auto">
          <a:xfrm>
            <a:off x="1800162" y="1556792"/>
            <a:ext cx="54922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Survey of 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188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Classical Machine Learning and Deep Learning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76" y="1379922"/>
            <a:ext cx="8229600" cy="4525963"/>
          </a:xfrm>
        </p:spPr>
        <p:txBody>
          <a:bodyPr/>
          <a:lstStyle/>
          <a:p>
            <a:r>
              <a:rPr lang="en-US" sz="2400" dirty="0"/>
              <a:t>Deep Learning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Machine-learned</a:t>
            </a:r>
            <a:r>
              <a:rPr lang="en-US" sz="2000" dirty="0"/>
              <a:t> representations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Machine-learned</a:t>
            </a:r>
            <a:r>
              <a:rPr lang="en-US" sz="2000" dirty="0"/>
              <a:t> features</a:t>
            </a:r>
          </a:p>
          <a:p>
            <a:r>
              <a:rPr lang="en-US" sz="2400" dirty="0"/>
              <a:t>Representation/features learning</a:t>
            </a:r>
          </a:p>
          <a:p>
            <a:pPr lvl="1"/>
            <a:r>
              <a:rPr lang="en-US" sz="2000" dirty="0"/>
              <a:t>End-to-end learning</a:t>
            </a:r>
          </a:p>
          <a:p>
            <a:pPr lvl="1"/>
            <a:r>
              <a:rPr lang="en-US" sz="2000" dirty="0"/>
              <a:t>Using a hierarchical layers to learn (multiple levels of) representations/features</a:t>
            </a:r>
          </a:p>
          <a:p>
            <a:pPr lvl="1"/>
            <a:r>
              <a:rPr lang="en-US" sz="2000" dirty="0"/>
              <a:t>Requires tons of data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Ορθογώνιο 1"/>
          <p:cNvSpPr/>
          <p:nvPr/>
        </p:nvSpPr>
        <p:spPr>
          <a:xfrm>
            <a:off x="2195736" y="6231652"/>
            <a:ext cx="5760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0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www.xenonstack.com</a:t>
            </a:r>
            <a:r>
              <a:rPr lang="en-US" sz="1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/blog/static/public/uploads/media/machine-learning-vs-deep-</a:t>
            </a:r>
            <a:r>
              <a:rPr lang="en-US" sz="10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learning.png</a:t>
            </a:r>
            <a:endParaRPr lang="en-US" sz="1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4581128"/>
            <a:ext cx="68961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4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D6DA-EDE3-4B4E-8021-95A16598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041F-B896-40E2-95C6-3FF82064D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841" y="5108030"/>
            <a:ext cx="8229600" cy="9689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Last Summer’s Demo: Classification of </a:t>
            </a:r>
            <a:r>
              <a:rPr lang="en-US" dirty="0">
                <a:solidFill>
                  <a:srgbClr val="FFC000"/>
                </a:solidFill>
              </a:rPr>
              <a:t>quickdraw</a:t>
            </a:r>
            <a:r>
              <a:rPr lang="en-US" dirty="0"/>
              <a:t>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08846-3735-44FC-A675-172F14C9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4305410"/>
            <a:ext cx="2314600" cy="1761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1C95C-3494-44CC-8C38-3E072C2A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486738"/>
            <a:ext cx="6215063" cy="270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1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Image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485" y="1556792"/>
            <a:ext cx="4044919" cy="4680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2" y="1260004"/>
            <a:ext cx="4623813" cy="2362782"/>
          </a:xfrm>
          <a:prstGeom prst="rect">
            <a:avLst/>
          </a:prstGeom>
        </p:spPr>
      </p:pic>
      <p:pic>
        <p:nvPicPr>
          <p:cNvPr id="3074" name="Picture 2" descr="Technology - From not working to neural networking | Special ...">
            <a:extLst>
              <a:ext uri="{FF2B5EF4-FFF2-40B4-BE49-F238E27FC236}">
                <a16:creationId xmlns:a16="http://schemas.microsoft.com/office/drawing/2014/main" id="{FD47DBF8-59B3-4C38-9DE5-01EB1048E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25813"/>
            <a:ext cx="4536504" cy="25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880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F7B3-E44C-47AA-B1DC-8240BD6E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Inflation on ImageNet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B2FBD-625B-4C9E-9E7C-BE7BAFBF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20888"/>
            <a:ext cx="7296150" cy="3314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F2725-5732-46E5-9A6A-0129BBE306CE}"/>
              </a:ext>
            </a:extLst>
          </p:cNvPr>
          <p:cNvSpPr/>
          <p:nvPr/>
        </p:nvSpPr>
        <p:spPr>
          <a:xfrm>
            <a:off x="551223" y="6138545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LeCun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38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F89C-DE09-4D1C-BC09-6766A956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Recognition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4E0E83-170A-40CE-B264-AF83C6906B1E}"/>
              </a:ext>
            </a:extLst>
          </p:cNvPr>
          <p:cNvSpPr/>
          <p:nvPr/>
        </p:nvSpPr>
        <p:spPr>
          <a:xfrm>
            <a:off x="457200" y="5446965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Helvetica Neue"/>
              </a:rPr>
              <a:t>AI-based</a:t>
            </a:r>
            <a:r>
              <a:rPr lang="en-US" b="0" dirty="0">
                <a:solidFill>
                  <a:srgbClr val="0070C0"/>
                </a:solidFill>
                <a:latin typeface="Helvetica Neue"/>
              </a:rPr>
              <a:t> facial recognition </a:t>
            </a:r>
            <a:r>
              <a:rPr lang="en-US" b="0" dirty="0">
                <a:latin typeface="Helvetica Neue"/>
              </a:rPr>
              <a:t>system beats human abilities with 99.15% accuracy, regardless changes in lighting, make-up, and camera angles. </a:t>
            </a:r>
            <a:endParaRPr lang="en-US" dirty="0"/>
          </a:p>
        </p:txBody>
      </p:sp>
      <p:pic>
        <p:nvPicPr>
          <p:cNvPr id="15362" name="Picture 2" descr="Google: Temporary Ban on Facial-Recognition Tech Might Be ...">
            <a:extLst>
              <a:ext uri="{FF2B5EF4-FFF2-40B4-BE49-F238E27FC236}">
                <a16:creationId xmlns:a16="http://schemas.microsoft.com/office/drawing/2014/main" id="{F51400F0-0391-442F-A527-37921907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291303"/>
            <a:ext cx="7380312" cy="415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81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60E8-95E1-459D-BF86-AAC7B586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Pig Face Recognition</a:t>
            </a:r>
          </a:p>
        </p:txBody>
      </p:sp>
      <p:pic>
        <p:nvPicPr>
          <p:cNvPr id="13314" name="Picture 2" descr="Towards on-farm pig face recognition using convolutional neural ...">
            <a:extLst>
              <a:ext uri="{FF2B5EF4-FFF2-40B4-BE49-F238E27FC236}">
                <a16:creationId xmlns:a16="http://schemas.microsoft.com/office/drawing/2014/main" id="{C436068C-539B-4706-8D01-E253DD204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07096"/>
            <a:ext cx="4789388" cy="29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AST: Pig Production Includes Facial Recognition and Mood Analysis?">
            <a:extLst>
              <a:ext uri="{FF2B5EF4-FFF2-40B4-BE49-F238E27FC236}">
                <a16:creationId xmlns:a16="http://schemas.microsoft.com/office/drawing/2014/main" id="{BD2A736E-59DE-4636-8D12-396AA693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48" y="1807096"/>
            <a:ext cx="4298652" cy="290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FD5BF7-605D-4B28-84F0-34CCFE9D2E0B}"/>
              </a:ext>
            </a:extLst>
          </p:cNvPr>
          <p:cNvSpPr/>
          <p:nvPr/>
        </p:nvSpPr>
        <p:spPr>
          <a:xfrm>
            <a:off x="2145048" y="5147914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70C0"/>
                </a:solidFill>
                <a:latin typeface="Helvetica Neue"/>
              </a:rPr>
              <a:t>Pig face recognition tool</a:t>
            </a:r>
            <a:r>
              <a:rPr lang="en-US" b="0" i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0" dirty="0">
                <a:solidFill>
                  <a:srgbClr val="555555"/>
                </a:solidFill>
                <a:latin typeface="Helvetica Neue"/>
              </a:rPr>
              <a:t>helps boost pigs wellbeing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B87F3-8E95-4ACD-873A-39501E06CE44}"/>
              </a:ext>
            </a:extLst>
          </p:cNvPr>
          <p:cNvSpPr/>
          <p:nvPr/>
        </p:nvSpPr>
        <p:spPr>
          <a:xfrm>
            <a:off x="551223" y="6138545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Source: M. Henson et al., Towards on-farm pig face recognition using convolutional neural networks, Computers in Industry, 2018.</a:t>
            </a:r>
          </a:p>
        </p:txBody>
      </p:sp>
    </p:spTree>
    <p:extLst>
      <p:ext uri="{BB962C8B-B14F-4D97-AF65-F5344CB8AC3E}">
        <p14:creationId xmlns:p14="http://schemas.microsoft.com/office/powerpoint/2010/main" val="242684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9094-A2ED-494A-8F77-228D5FFC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Recognition and Visualization</a:t>
            </a:r>
          </a:p>
        </p:txBody>
      </p:sp>
      <p:pic>
        <p:nvPicPr>
          <p:cNvPr id="16386" name="Picture 2" descr="Video adtech platform Unruly adds a new emotion-visualization ...">
            <a:extLst>
              <a:ext uri="{FF2B5EF4-FFF2-40B4-BE49-F238E27FC236}">
                <a16:creationId xmlns:a16="http://schemas.microsoft.com/office/drawing/2014/main" id="{F7C0BB82-BACD-48E2-843D-13F54388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6" y="1600200"/>
            <a:ext cx="7398568" cy="41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50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F82-4F90-4049-8FBB-403E5DFE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Single Object Localization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FE8007-DA8F-4E13-96CF-E31018C72CEC}"/>
              </a:ext>
            </a:extLst>
          </p:cNvPr>
          <p:cNvSpPr/>
          <p:nvPr/>
        </p:nvSpPr>
        <p:spPr>
          <a:xfrm>
            <a:off x="971600" y="5301208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70C0"/>
                </a:solidFill>
                <a:latin typeface="Helvetica Neue"/>
              </a:rPr>
              <a:t>Object localization:</a:t>
            </a:r>
            <a:r>
              <a:rPr lang="en-US" b="0" dirty="0">
                <a:solidFill>
                  <a:srgbClr val="555555"/>
                </a:solidFill>
                <a:latin typeface="Helvetica Neue"/>
              </a:rPr>
              <a:t> localizing the given object within the image</a:t>
            </a:r>
            <a:endParaRPr lang="en-US" dirty="0"/>
          </a:p>
        </p:txBody>
      </p:sp>
      <p:pic>
        <p:nvPicPr>
          <p:cNvPr id="4098" name="Picture 2" descr="https://miro.medium.com/max/600/1*pyDWEf7qautBRq3lcw5xew.gif">
            <a:extLst>
              <a:ext uri="{FF2B5EF4-FFF2-40B4-BE49-F238E27FC236}">
                <a16:creationId xmlns:a16="http://schemas.microsoft.com/office/drawing/2014/main" id="{5CD91D0D-3CE7-4A04-904C-8410382732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2F0DA-932D-4E5B-8FB9-6A0752E3E93A}"/>
              </a:ext>
            </a:extLst>
          </p:cNvPr>
          <p:cNvSpPr txBox="1"/>
          <p:nvPr/>
        </p:nvSpPr>
        <p:spPr>
          <a:xfrm>
            <a:off x="611560" y="6328033"/>
            <a:ext cx="5540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Source: https://github.com/datitran/raccoon_dataset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12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200B-1D5E-46F7-B40D-66EF55BB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5122" name="Picture 2" descr="Review: YOLOv3 — You Only Look Once (Object Detection)">
            <a:extLst>
              <a:ext uri="{FF2B5EF4-FFF2-40B4-BE49-F238E27FC236}">
                <a16:creationId xmlns:a16="http://schemas.microsoft.com/office/drawing/2014/main" id="{56CD332B-E3C4-4A7C-A248-0503031283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5672658" cy="32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0139FE-C843-461C-972A-32070DFAA28F}"/>
              </a:ext>
            </a:extLst>
          </p:cNvPr>
          <p:cNvSpPr/>
          <p:nvPr/>
        </p:nvSpPr>
        <p:spPr>
          <a:xfrm>
            <a:off x="457200" y="5301208"/>
            <a:ext cx="8075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70C0"/>
                </a:solidFill>
                <a:latin typeface="Helvetica Neue"/>
              </a:rPr>
              <a:t>object detection:</a:t>
            </a:r>
            <a:r>
              <a:rPr lang="en-US" b="0" dirty="0">
                <a:solidFill>
                  <a:srgbClr val="555555"/>
                </a:solidFill>
                <a:latin typeface="Helvetica Neue"/>
              </a:rPr>
              <a:t> detecting and localizing multiple objects within the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19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19AF-2EB8-47F8-994A-9CF24541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Object Detection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E761C-F2B0-45FC-BC3F-F299F30C0AFE}"/>
              </a:ext>
            </a:extLst>
          </p:cNvPr>
          <p:cNvSpPr/>
          <p:nvPr/>
        </p:nvSpPr>
        <p:spPr>
          <a:xfrm>
            <a:off x="971600" y="5301208"/>
            <a:ext cx="669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70C0"/>
                </a:solidFill>
                <a:latin typeface="Helvetica Neue"/>
              </a:rPr>
              <a:t>3D Object Detection:</a:t>
            </a:r>
            <a:r>
              <a:rPr lang="en-US" b="0" dirty="0">
                <a:solidFill>
                  <a:srgbClr val="555555"/>
                </a:solidFill>
                <a:latin typeface="Helvetica Neue"/>
              </a:rPr>
              <a:t> detecting and localizing multiple 3D objects within the image</a:t>
            </a:r>
            <a:endParaRPr lang="en-US" dirty="0"/>
          </a:p>
        </p:txBody>
      </p:sp>
      <p:pic>
        <p:nvPicPr>
          <p:cNvPr id="6146" name="Picture 2" descr="Multi-View 3D Object Detection Network For Autonomous Driving ...">
            <a:extLst>
              <a:ext uri="{FF2B5EF4-FFF2-40B4-BE49-F238E27FC236}">
                <a16:creationId xmlns:a16="http://schemas.microsoft.com/office/drawing/2014/main" id="{C7C95B28-562D-4CA4-B0FA-C766BB93F3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50327"/>
            <a:ext cx="4008276" cy="35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9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Artificial Intelligence</a:t>
            </a:r>
            <a:endParaRPr lang="en-US" sz="2400" dirty="0"/>
          </a:p>
          <a:p>
            <a:pPr lvl="1"/>
            <a:r>
              <a:rPr lang="en-US" sz="1800" dirty="0"/>
              <a:t>From ANI to AGI to ASI</a:t>
            </a:r>
          </a:p>
          <a:p>
            <a:pPr lvl="1"/>
            <a:r>
              <a:rPr lang="en-US" dirty="0"/>
              <a:t>An example of deep learning in Computer Vision</a:t>
            </a:r>
          </a:p>
          <a:p>
            <a:r>
              <a:rPr lang="en-US" dirty="0"/>
              <a:t>Recent Advance in AI Technologies</a:t>
            </a:r>
            <a:endParaRPr lang="en-US" sz="2000" dirty="0"/>
          </a:p>
          <a:p>
            <a:pPr lvl="1"/>
            <a:r>
              <a:rPr lang="en-US" dirty="0"/>
              <a:t>Generative Models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Ensemble-based Learning</a:t>
            </a:r>
          </a:p>
          <a:p>
            <a:pPr lvl="1"/>
            <a:r>
              <a:rPr lang="en-US" dirty="0"/>
              <a:t>Transfer Learning</a:t>
            </a:r>
          </a:p>
          <a:p>
            <a:r>
              <a:rPr lang="en-US" dirty="0"/>
              <a:t>Pitfalls and Risks in AI</a:t>
            </a:r>
          </a:p>
          <a:p>
            <a:pPr lvl="1"/>
            <a:r>
              <a:rPr lang="en-US" dirty="0"/>
              <a:t>Adversarial Examples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2553-D931-48A8-8227-3775C3A3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Sentence-Level Lipreading</a:t>
            </a:r>
          </a:p>
        </p:txBody>
      </p:sp>
      <p:pic>
        <p:nvPicPr>
          <p:cNvPr id="12290" name="Picture 2" descr="Multi-Modal Methods: Visual Speech Recognition (Lip Reading)">
            <a:extLst>
              <a:ext uri="{FF2B5EF4-FFF2-40B4-BE49-F238E27FC236}">
                <a16:creationId xmlns:a16="http://schemas.microsoft.com/office/drawing/2014/main" id="{CD1E0570-659F-4E06-AE1D-A7479444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50888"/>
            <a:ext cx="3754760" cy="467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ipNet: lip-reading AI uses machine learning / Boing Boing">
            <a:extLst>
              <a:ext uri="{FF2B5EF4-FFF2-40B4-BE49-F238E27FC236}">
                <a16:creationId xmlns:a16="http://schemas.microsoft.com/office/drawing/2014/main" id="{317FC6B7-32BB-4073-82F2-74B171C5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4032448" cy="22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71FD1-8204-4BDA-B688-0618168BB541}"/>
              </a:ext>
            </a:extLst>
          </p:cNvPr>
          <p:cNvSpPr/>
          <p:nvPr/>
        </p:nvSpPr>
        <p:spPr>
          <a:xfrm>
            <a:off x="457200" y="4872123"/>
            <a:ext cx="4294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kern="0" dirty="0"/>
              <a:t>With 93.4% accuracy, </a:t>
            </a:r>
            <a:r>
              <a:rPr lang="en-US" kern="0" dirty="0" err="1">
                <a:solidFill>
                  <a:srgbClr val="0070C0"/>
                </a:solidFill>
              </a:rPr>
              <a:t>LipNet</a:t>
            </a:r>
            <a:r>
              <a:rPr lang="en-US" kern="0" dirty="0">
                <a:solidFill>
                  <a:srgbClr val="0070C0"/>
                </a:solidFill>
              </a:rPr>
              <a:t> </a:t>
            </a:r>
            <a:r>
              <a:rPr lang="en-US" kern="0" dirty="0"/>
              <a:t>outperforms experienced human lipreaders.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70CE52-03A1-47F1-8C57-6CFE58960062}"/>
              </a:ext>
            </a:extLst>
          </p:cNvPr>
          <p:cNvSpPr/>
          <p:nvPr/>
        </p:nvSpPr>
        <p:spPr>
          <a:xfrm>
            <a:off x="465529" y="6260068"/>
            <a:ext cx="5267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LipNet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19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AI?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zh-CN" sz="2400" dirty="0"/>
              <a:t>Artificial Intelligence</a:t>
            </a:r>
          </a:p>
          <a:p>
            <a:pPr lvl="1"/>
            <a:r>
              <a:rPr lang="en-US" altLang="zh-CN" sz="2000" dirty="0"/>
              <a:t>Build machines that imitate human intelligence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800" dirty="0"/>
              <a:t>Thinking Humanly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800" dirty="0"/>
              <a:t>Acting Humanly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800" dirty="0"/>
              <a:t>Thinking Rationally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800" dirty="0"/>
              <a:t>Acting Rationally</a:t>
            </a:r>
          </a:p>
          <a:p>
            <a:r>
              <a:rPr lang="en-US" altLang="zh-CN" sz="2400" dirty="0"/>
              <a:t>Artificial Intelligence Applications</a:t>
            </a:r>
          </a:p>
          <a:p>
            <a:pPr lvl="1"/>
            <a:r>
              <a:rPr lang="en-US" altLang="zh-CN" sz="2000" dirty="0"/>
              <a:t>Perform tasks done by a person</a:t>
            </a:r>
          </a:p>
          <a:p>
            <a:pPr lvl="1"/>
            <a:r>
              <a:rPr lang="en-US" altLang="zh-CN" sz="2000" dirty="0"/>
              <a:t>But often faster and at a larger scale</a:t>
            </a:r>
          </a:p>
        </p:txBody>
      </p:sp>
    </p:spTree>
    <p:extLst>
      <p:ext uri="{BB962C8B-B14F-4D97-AF65-F5344CB8AC3E}">
        <p14:creationId xmlns:p14="http://schemas.microsoft.com/office/powerpoint/2010/main" val="173259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5764-45E6-4EA1-88D1-835CADA8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sz="2800" dirty="0"/>
              <a:t>Levels of AI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E0492D-FF47-46FA-9E3F-2828D52596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47654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98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637D-B880-4436-A610-50967601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Future Evolution of 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93C4-5C89-463D-A760-8D47B449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63" y="2730684"/>
            <a:ext cx="8185339" cy="18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7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E6BE-571B-4BF9-BEC9-EC7EFEC4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6053"/>
          </a:xfrm>
        </p:spPr>
        <p:txBody>
          <a:bodyPr/>
          <a:lstStyle/>
          <a:p>
            <a:r>
              <a:rPr lang="en-US" sz="4000" dirty="0"/>
              <a:t>The                           Challenge</a:t>
            </a:r>
          </a:p>
        </p:txBody>
      </p:sp>
      <p:pic>
        <p:nvPicPr>
          <p:cNvPr id="2050" name="Picture 2" descr="Figure 1: A snapshot of two root-to-leaf branches of ImageNet: the top row is from the mammal subtree; the bottom row is from the vehicle subtree. For each synset, 9 randomly sampled images are presented.">
            <a:extLst>
              <a:ext uri="{FF2B5EF4-FFF2-40B4-BE49-F238E27FC236}">
                <a16:creationId xmlns:a16="http://schemas.microsoft.com/office/drawing/2014/main" id="{C080DC65-2F2D-468B-9297-E23885DA3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6" y="1509439"/>
            <a:ext cx="9144000" cy="328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F015AE-C4D7-411E-8A5C-37B587A6DACB}"/>
              </a:ext>
            </a:extLst>
          </p:cNvPr>
          <p:cNvSpPr/>
          <p:nvPr/>
        </p:nvSpPr>
        <p:spPr>
          <a:xfrm>
            <a:off x="539552" y="4941168"/>
            <a:ext cx="8147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70C0"/>
                </a:solidFill>
                <a:latin typeface="Helvetica Neue"/>
              </a:rPr>
              <a:t>image classification:</a:t>
            </a:r>
            <a:r>
              <a:rPr lang="en-US" b="0" dirty="0">
                <a:solidFill>
                  <a:srgbClr val="555555"/>
                </a:solidFill>
                <a:latin typeface="Helvetica Neue"/>
              </a:rPr>
              <a:t> assigning a class label to an image based on the main object in the image</a:t>
            </a:r>
            <a:endParaRPr lang="en-US" dirty="0"/>
          </a:p>
        </p:txBody>
      </p:sp>
      <p:pic>
        <p:nvPicPr>
          <p:cNvPr id="2052" name="Picture 4" descr="www.image-net.org">
            <a:extLst>
              <a:ext uri="{FF2B5EF4-FFF2-40B4-BE49-F238E27FC236}">
                <a16:creationId xmlns:a16="http://schemas.microsoft.com/office/drawing/2014/main" id="{F920E471-CFA9-40E2-BFE9-1CBE02305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25" y="277552"/>
            <a:ext cx="2531381" cy="7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8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nvolutional Neural Network- Inspired by the Brain | Deep ...">
            <a:extLst>
              <a:ext uri="{FF2B5EF4-FFF2-40B4-BE49-F238E27FC236}">
                <a16:creationId xmlns:a16="http://schemas.microsoft.com/office/drawing/2014/main" id="{A355DA98-FFBE-4081-BBF7-2FB7ACB42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372" y="2708920"/>
            <a:ext cx="507656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23C943-12A8-4FAE-967B-191CCFD2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1BC0-FDE6-489A-B5B8-A8693577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3" y="1268760"/>
            <a:ext cx="8229600" cy="4754563"/>
          </a:xfrm>
        </p:spPr>
        <p:txBody>
          <a:bodyPr/>
          <a:lstStyle/>
          <a:p>
            <a:r>
              <a:rPr lang="en-US" dirty="0"/>
              <a:t>What is deep learning?</a:t>
            </a:r>
          </a:p>
          <a:p>
            <a:pPr lvl="1"/>
            <a:r>
              <a:rPr lang="en-US" dirty="0"/>
              <a:t>A machine learning field of learning representations of data</a:t>
            </a:r>
          </a:p>
          <a:p>
            <a:pPr lvl="1"/>
            <a:r>
              <a:rPr lang="en-US" dirty="0"/>
              <a:t>Exceptionally effective at learning patterns</a:t>
            </a:r>
          </a:p>
          <a:p>
            <a:pPr lvl="1"/>
            <a:r>
              <a:rPr lang="en-US" dirty="0"/>
              <a:t>Utilize learning algorithms that derive meaning out of data by using a hierarchy of multiple layers that mimic the highly interconnected neural networks of human brain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6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3DA4-1403-48FB-A657-BAC3BC00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 Net to Rule Them All”</a:t>
            </a:r>
          </a:p>
        </p:txBody>
      </p:sp>
      <p:pic>
        <p:nvPicPr>
          <p:cNvPr id="8196" name="Picture 4" descr="cydonia on Twitter: &quot;#imagenet accuracy rate. Traditional computer ...">
            <a:extLst>
              <a:ext uri="{FF2B5EF4-FFF2-40B4-BE49-F238E27FC236}">
                <a16:creationId xmlns:a16="http://schemas.microsoft.com/office/drawing/2014/main" id="{AD44DABA-D792-41EB-A62D-0AB9744F7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28" y="1371600"/>
            <a:ext cx="3410694" cy="440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uilding AI Applications Using Deep Learning">
            <a:extLst>
              <a:ext uri="{FF2B5EF4-FFF2-40B4-BE49-F238E27FC236}">
                <a16:creationId xmlns:a16="http://schemas.microsoft.com/office/drawing/2014/main" id="{1D6E5CFB-0AA8-4866-9BB0-D93F8DED4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420888"/>
            <a:ext cx="49911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37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Classical Machine Learning vs.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/>
          <a:lstStyle/>
          <a:p>
            <a:r>
              <a:rPr lang="en-US" sz="2400" dirty="0"/>
              <a:t>Classical machine learning methods</a:t>
            </a:r>
          </a:p>
          <a:p>
            <a:pPr lvl="1"/>
            <a:r>
              <a:rPr lang="en-US" sz="2000" dirty="0"/>
              <a:t>Inputs 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Human-designed</a:t>
            </a:r>
            <a:r>
              <a:rPr lang="en-US" sz="1800" dirty="0">
                <a:solidFill>
                  <a:srgbClr val="E68230"/>
                </a:solidFill>
              </a:rPr>
              <a:t> </a:t>
            </a:r>
            <a:r>
              <a:rPr lang="en-US" sz="1800" dirty="0"/>
              <a:t>representations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Human-engineered</a:t>
            </a:r>
            <a:r>
              <a:rPr lang="en-US" sz="1800" dirty="0">
                <a:solidFill>
                  <a:srgbClr val="E68230"/>
                </a:solidFill>
              </a:rPr>
              <a:t> </a:t>
            </a:r>
            <a:r>
              <a:rPr lang="en-US" sz="1800" dirty="0"/>
              <a:t>features</a:t>
            </a:r>
          </a:p>
          <a:p>
            <a:pPr lvl="1"/>
            <a:r>
              <a:rPr lang="en-US" sz="2000" dirty="0"/>
              <a:t>Machine learning algorithms</a:t>
            </a:r>
          </a:p>
          <a:p>
            <a:pPr lvl="2"/>
            <a:r>
              <a:rPr lang="en-US" sz="1800" dirty="0"/>
              <a:t>Optimize the </a:t>
            </a:r>
            <a:r>
              <a:rPr lang="en-US" sz="1800" dirty="0">
                <a:solidFill>
                  <a:srgbClr val="FF0000"/>
                </a:solidFill>
              </a:rPr>
              <a:t>weights</a:t>
            </a:r>
            <a:r>
              <a:rPr lang="en-US" sz="1800" dirty="0"/>
              <a:t> to make the best prediction </a:t>
            </a:r>
          </a:p>
          <a:p>
            <a:r>
              <a:rPr lang="en-US" sz="2400" dirty="0"/>
              <a:t>Success depends on human expertise/domain knowledge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4437112"/>
            <a:ext cx="68865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78419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22021</TotalTime>
  <Words>508</Words>
  <Application>Microsoft Office PowerPoint</Application>
  <PresentationFormat>On-screen Show (4:3)</PresentationFormat>
  <Paragraphs>83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Helvetica Neue</vt:lpstr>
      <vt:lpstr>Roboto</vt:lpstr>
      <vt:lpstr>SimSun</vt:lpstr>
      <vt:lpstr>Arial</vt:lpstr>
      <vt:lpstr>Calibri</vt:lpstr>
      <vt:lpstr>Helvetica</vt:lpstr>
      <vt:lpstr>Times New Roman</vt:lpstr>
      <vt:lpstr>Verdana</vt:lpstr>
      <vt:lpstr>Wingdings</vt:lpstr>
      <vt:lpstr>17_habv</vt:lpstr>
      <vt:lpstr>Benutzerdefiniertes Design</vt:lpstr>
      <vt:lpstr>PowerPoint Presentation</vt:lpstr>
      <vt:lpstr>Agenda</vt:lpstr>
      <vt:lpstr>What is AI?</vt:lpstr>
      <vt:lpstr>Levels of AI</vt:lpstr>
      <vt:lpstr>Future Evolution of AI</vt:lpstr>
      <vt:lpstr>The                           Challenge</vt:lpstr>
      <vt:lpstr>Deep Learning</vt:lpstr>
      <vt:lpstr>“One Net to Rule Them All”</vt:lpstr>
      <vt:lpstr>Classical Machine Learning vs. Deep Learning</vt:lpstr>
      <vt:lpstr>Classical Machine Learning and Deep Learning (cont.)</vt:lpstr>
      <vt:lpstr>Deep Convolutional Neural Network</vt:lpstr>
      <vt:lpstr>Image Classification</vt:lpstr>
      <vt:lpstr>Depth Inflation on ImageNet</vt:lpstr>
      <vt:lpstr>Facial Recognition</vt:lpstr>
      <vt:lpstr>Pig Face Recognition</vt:lpstr>
      <vt:lpstr>Emotion Recognition and Visualization</vt:lpstr>
      <vt:lpstr>Single Object Localization</vt:lpstr>
      <vt:lpstr>Object Detection</vt:lpstr>
      <vt:lpstr>3D Object Detection</vt:lpstr>
      <vt:lpstr>Sentence-Level Lipreading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Yaohang Li</dc:creator>
  <cp:lastModifiedBy>Yaohang Li</cp:lastModifiedBy>
  <cp:revision>215</cp:revision>
  <dcterms:created xsi:type="dcterms:W3CDTF">2020-05-15T23:51:31Z</dcterms:created>
  <dcterms:modified xsi:type="dcterms:W3CDTF">2020-06-03T16:34:13Z</dcterms:modified>
</cp:coreProperties>
</file>